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7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2B81C-1301-4209-91F0-59F1D76EDEA5}" type="datetimeFigureOut">
              <a:rPr lang="bg-BG" smtClean="0"/>
              <a:t>29.08.2013</a:t>
            </a:fld>
            <a:endParaRPr lang="bg-BG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855AB-8FFB-44A3-8C11-2FA5461FC623}" type="slidenum">
              <a:rPr lang="bg-BG" smtClean="0"/>
              <a:t>‹#›</a:t>
            </a:fld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2B81C-1301-4209-91F0-59F1D76EDEA5}" type="datetimeFigureOut">
              <a:rPr lang="bg-BG" smtClean="0"/>
              <a:t>29.08.2013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855AB-8FFB-44A3-8C11-2FA5461FC62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2B81C-1301-4209-91F0-59F1D76EDEA5}" type="datetimeFigureOut">
              <a:rPr lang="bg-BG" smtClean="0"/>
              <a:t>29.08.2013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855AB-8FFB-44A3-8C11-2FA5461FC62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2B81C-1301-4209-91F0-59F1D76EDEA5}" type="datetimeFigureOut">
              <a:rPr lang="bg-BG" smtClean="0"/>
              <a:t>29.08.2013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855AB-8FFB-44A3-8C11-2FA5461FC62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2B81C-1301-4209-91F0-59F1D76EDEA5}" type="datetimeFigureOut">
              <a:rPr lang="bg-BG" smtClean="0"/>
              <a:t>29.08.2013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855AB-8FFB-44A3-8C11-2FA5461FC623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2B81C-1301-4209-91F0-59F1D76EDEA5}" type="datetimeFigureOut">
              <a:rPr lang="bg-BG" smtClean="0"/>
              <a:t>29.08.2013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855AB-8FFB-44A3-8C11-2FA5461FC62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2B81C-1301-4209-91F0-59F1D76EDEA5}" type="datetimeFigureOut">
              <a:rPr lang="bg-BG" smtClean="0"/>
              <a:t>29.08.2013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855AB-8FFB-44A3-8C11-2FA5461FC62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2B81C-1301-4209-91F0-59F1D76EDEA5}" type="datetimeFigureOut">
              <a:rPr lang="bg-BG" smtClean="0"/>
              <a:t>29.08.2013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855AB-8FFB-44A3-8C11-2FA5461FC62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2B81C-1301-4209-91F0-59F1D76EDEA5}" type="datetimeFigureOut">
              <a:rPr lang="bg-BG" smtClean="0"/>
              <a:t>29.08.2013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855AB-8FFB-44A3-8C11-2FA5461FC623}" type="slidenum">
              <a:rPr lang="bg-BG" smtClean="0"/>
              <a:t>‹#›</a:t>
            </a:fld>
            <a:endParaRPr lang="bg-BG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2B81C-1301-4209-91F0-59F1D76EDEA5}" type="datetimeFigureOut">
              <a:rPr lang="bg-BG" smtClean="0"/>
              <a:t>29.08.2013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855AB-8FFB-44A3-8C11-2FA5461FC62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2B81C-1301-4209-91F0-59F1D76EDEA5}" type="datetimeFigureOut">
              <a:rPr lang="bg-BG" smtClean="0"/>
              <a:t>29.08.2013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855AB-8FFB-44A3-8C11-2FA5461FC623}" type="slidenum">
              <a:rPr lang="bg-BG" smtClean="0"/>
              <a:t>‹#›</a:t>
            </a:fld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22B81C-1301-4209-91F0-59F1D76EDEA5}" type="datetimeFigureOut">
              <a:rPr lang="bg-BG" smtClean="0"/>
              <a:t>29.08.2013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bg-B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86855AB-8FFB-44A3-8C11-2FA5461FC623}" type="slidenum">
              <a:rPr lang="bg-BG" smtClean="0"/>
              <a:t>‹#›</a:t>
            </a:fld>
            <a:endParaRPr lang="bg-BG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MSc Education Supporting Infrastructure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Emil Doychev</a:t>
            </a:r>
          </a:p>
          <a:p>
            <a:r>
              <a:rPr lang="en-US" dirty="0" smtClean="0"/>
              <a:t>Vladimir Valkanov</a:t>
            </a:r>
          </a:p>
          <a:p>
            <a:endParaRPr lang="en-US" dirty="0"/>
          </a:p>
          <a:p>
            <a:r>
              <a:rPr lang="en-US" dirty="0" smtClean="0"/>
              <a:t>University of Plovdiv</a:t>
            </a:r>
          </a:p>
          <a:p>
            <a:r>
              <a:rPr lang="en-US" dirty="0" smtClean="0"/>
              <a:t>Bulgaria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562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BIS Integration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943225"/>
            <a:ext cx="1609725" cy="971550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39752" y="1844824"/>
            <a:ext cx="12961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SCORM Engine</a:t>
            </a:r>
            <a:endParaRPr lang="bg-BG" dirty="0"/>
          </a:p>
        </p:txBody>
      </p:sp>
      <p:cxnSp>
        <p:nvCxnSpPr>
          <p:cNvPr id="5" name="Straight Connector 4"/>
          <p:cNvCxnSpPr>
            <a:stCxn id="2" idx="2"/>
            <a:endCxn id="1026" idx="3"/>
          </p:cNvCxnSpPr>
          <p:nvPr/>
        </p:nvCxnSpPr>
        <p:spPr>
          <a:xfrm>
            <a:off x="2987824" y="2492896"/>
            <a:ext cx="1584177" cy="450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915539" y="1844824"/>
            <a:ext cx="12961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</a:t>
            </a:r>
          </a:p>
          <a:p>
            <a:pPr algn="ctr"/>
            <a:r>
              <a:rPr lang="en-US" dirty="0" smtClean="0"/>
              <a:t>Engine</a:t>
            </a:r>
            <a:endParaRPr lang="bg-BG" dirty="0"/>
          </a:p>
        </p:txBody>
      </p:sp>
      <p:cxnSp>
        <p:nvCxnSpPr>
          <p:cNvPr id="32" name="Straight Connector 31"/>
          <p:cNvCxnSpPr>
            <a:stCxn id="31" idx="2"/>
            <a:endCxn id="1026" idx="3"/>
          </p:cNvCxnSpPr>
          <p:nvPr/>
        </p:nvCxnSpPr>
        <p:spPr>
          <a:xfrm>
            <a:off x="4563611" y="2492896"/>
            <a:ext cx="8390" cy="450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311499" y="2985078"/>
            <a:ext cx="2056506" cy="875970"/>
            <a:chOff x="4283968" y="602707"/>
            <a:chExt cx="2056506" cy="875970"/>
          </a:xfrm>
        </p:grpSpPr>
        <p:sp>
          <p:nvSpPr>
            <p:cNvPr id="6" name="Rectangle 5"/>
            <p:cNvSpPr/>
            <p:nvPr/>
          </p:nvSpPr>
          <p:spPr>
            <a:xfrm>
              <a:off x="4283968" y="602707"/>
              <a:ext cx="2056506" cy="87597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endParaRPr lang="bg-BG" sz="1400" dirty="0"/>
            </a:p>
          </p:txBody>
        </p:sp>
        <p:sp>
          <p:nvSpPr>
            <p:cNvPr id="7" name="Smiley Face 6"/>
            <p:cNvSpPr/>
            <p:nvPr/>
          </p:nvSpPr>
          <p:spPr>
            <a:xfrm>
              <a:off x="4563611" y="739789"/>
              <a:ext cx="368429" cy="377174"/>
            </a:xfrm>
            <a:prstGeom prst="smileyFac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8" name="Smiley Face 37"/>
            <p:cNvSpPr/>
            <p:nvPr/>
          </p:nvSpPr>
          <p:spPr>
            <a:xfrm>
              <a:off x="5511875" y="739789"/>
              <a:ext cx="368429" cy="377174"/>
            </a:xfrm>
            <a:prstGeom prst="smileyFac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63745" y="1192976"/>
              <a:ext cx="7681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Evaluator</a:t>
              </a:r>
              <a:endParaRPr lang="bg-BG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79579" y="1201678"/>
              <a:ext cx="11608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bg-BG"/>
              </a:defPPr>
              <a:lvl1pPr>
                <a:defRPr sz="1200"/>
              </a:lvl1pPr>
            </a:lstStyle>
            <a:p>
              <a:r>
                <a:rPr lang="en-US" dirty="0"/>
                <a:t>Fraud Detector</a:t>
              </a:r>
              <a:endParaRPr lang="bg-BG" dirty="0"/>
            </a:p>
          </p:txBody>
        </p:sp>
      </p:grpSp>
      <p:cxnSp>
        <p:nvCxnSpPr>
          <p:cNvPr id="41" name="Straight Connector 40"/>
          <p:cNvCxnSpPr>
            <a:stCxn id="6" idx="3"/>
            <a:endCxn id="1026" idx="2"/>
          </p:cNvCxnSpPr>
          <p:nvPr/>
        </p:nvCxnSpPr>
        <p:spPr>
          <a:xfrm>
            <a:off x="3368005" y="3423063"/>
            <a:ext cx="399133" cy="593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508104" y="1844824"/>
            <a:ext cx="12961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</a:t>
            </a:r>
          </a:p>
          <a:p>
            <a:pPr algn="ctr"/>
            <a:r>
              <a:rPr lang="en-US" dirty="0" smtClean="0"/>
              <a:t>Engine</a:t>
            </a:r>
            <a:endParaRPr lang="bg-BG" dirty="0"/>
          </a:p>
        </p:txBody>
      </p:sp>
      <p:cxnSp>
        <p:nvCxnSpPr>
          <p:cNvPr id="17" name="Straight Connector 16"/>
          <p:cNvCxnSpPr>
            <a:stCxn id="16" idx="2"/>
            <a:endCxn id="1026" idx="3"/>
          </p:cNvCxnSpPr>
          <p:nvPr/>
        </p:nvCxnSpPr>
        <p:spPr>
          <a:xfrm flipH="1">
            <a:off x="4572001" y="2492896"/>
            <a:ext cx="1584175" cy="450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574968" y="3074476"/>
            <a:ext cx="1381407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Registration Services</a:t>
            </a:r>
            <a:endParaRPr lang="bg-BG" dirty="0"/>
          </a:p>
        </p:txBody>
      </p:sp>
      <p:cxnSp>
        <p:nvCxnSpPr>
          <p:cNvPr id="22" name="Straight Connector 21"/>
          <p:cNvCxnSpPr>
            <a:stCxn id="21" idx="1"/>
            <a:endCxn id="1026" idx="0"/>
          </p:cNvCxnSpPr>
          <p:nvPr/>
        </p:nvCxnSpPr>
        <p:spPr>
          <a:xfrm flipH="1">
            <a:off x="5376863" y="3398512"/>
            <a:ext cx="1198105" cy="30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574968" y="4221088"/>
            <a:ext cx="145341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Management</a:t>
            </a:r>
            <a:endParaRPr lang="bg-BG" dirty="0"/>
          </a:p>
        </p:txBody>
      </p:sp>
      <p:cxnSp>
        <p:nvCxnSpPr>
          <p:cNvPr id="25" name="Straight Connector 24"/>
          <p:cNvCxnSpPr>
            <a:stCxn id="23" idx="1"/>
            <a:endCxn id="1026" idx="1"/>
          </p:cNvCxnSpPr>
          <p:nvPr/>
        </p:nvCxnSpPr>
        <p:spPr>
          <a:xfrm flipH="1" flipV="1">
            <a:off x="4572001" y="3914775"/>
            <a:ext cx="2002967" cy="6303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480401" y="4344125"/>
            <a:ext cx="1453416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Management</a:t>
            </a:r>
            <a:endParaRPr lang="bg-BG" dirty="0"/>
          </a:p>
        </p:txBody>
      </p:sp>
      <p:cxnSp>
        <p:nvCxnSpPr>
          <p:cNvPr id="26" name="Straight Connector 25"/>
          <p:cNvCxnSpPr>
            <a:stCxn id="1026" idx="1"/>
            <a:endCxn id="24" idx="3"/>
          </p:cNvCxnSpPr>
          <p:nvPr/>
        </p:nvCxnSpPr>
        <p:spPr>
          <a:xfrm flipH="1">
            <a:off x="2933817" y="3914775"/>
            <a:ext cx="1638184" cy="75338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074" name="Picture 2" descr="iTALC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191001" y="434412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>
            <a:stCxn id="1026" idx="1"/>
            <a:endCxn id="3074" idx="0"/>
          </p:cNvCxnSpPr>
          <p:nvPr/>
        </p:nvCxnSpPr>
        <p:spPr>
          <a:xfrm>
            <a:off x="4572001" y="3914775"/>
            <a:ext cx="0" cy="4293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311499" y="5229200"/>
            <a:ext cx="6716885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Integration Layer</a:t>
            </a:r>
            <a:endParaRPr lang="bg-BG" dirty="0"/>
          </a:p>
        </p:txBody>
      </p:sp>
      <p:sp>
        <p:nvSpPr>
          <p:cNvPr id="28" name="Rounded Rectangle 27"/>
          <p:cNvSpPr/>
          <p:nvPr/>
        </p:nvSpPr>
        <p:spPr>
          <a:xfrm>
            <a:off x="3845293" y="6021288"/>
            <a:ext cx="145341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University BIS</a:t>
            </a:r>
            <a:endParaRPr lang="bg-BG" dirty="0"/>
          </a:p>
        </p:txBody>
      </p:sp>
      <p:sp>
        <p:nvSpPr>
          <p:cNvPr id="29" name="Rectangular Callout 28"/>
          <p:cNvSpPr/>
          <p:nvPr/>
        </p:nvSpPr>
        <p:spPr>
          <a:xfrm>
            <a:off x="1108465" y="3175477"/>
            <a:ext cx="3650704" cy="2278494"/>
          </a:xfrm>
          <a:prstGeom prst="wedgeRectCallout">
            <a:avLst>
              <a:gd name="adj1" fmla="val 35922"/>
              <a:gd name="adj2" fmla="val 798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Personalization and adaptation are key concept for DeLC.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DeLC needs rich user profile with detailed information.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is very hard requirement for DeLC.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Integration with university BIS is the right decision.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19439" y="129056"/>
            <a:ext cx="5701004" cy="4977070"/>
            <a:chOff x="1391276" y="1116226"/>
            <a:chExt cx="5701004" cy="4977070"/>
          </a:xfrm>
        </p:grpSpPr>
        <p:sp>
          <p:nvSpPr>
            <p:cNvPr id="30" name="Rectangular Callout 29"/>
            <p:cNvSpPr/>
            <p:nvPr/>
          </p:nvSpPr>
          <p:spPr>
            <a:xfrm>
              <a:off x="1391276" y="1116226"/>
              <a:ext cx="5701004" cy="4977070"/>
            </a:xfrm>
            <a:prstGeom prst="wedgeRectCallout">
              <a:avLst>
                <a:gd name="adj1" fmla="val 18326"/>
                <a:gd name="adj2" fmla="val 55615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marL="285750" indent="-285750">
                <a:buFont typeface="Arial" pitchFamily="34" charset="0"/>
                <a:buChar char="•"/>
              </a:pPr>
              <a:endParaRPr lang="en-US" dirty="0" smtClean="0"/>
            </a:p>
          </p:txBody>
        </p:sp>
        <p:pic>
          <p:nvPicPr>
            <p:cNvPr id="34" name="Picture 3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982" y="1196752"/>
              <a:ext cx="5495290" cy="480504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0685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MSc Education Supporting Infrastructure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943225"/>
            <a:ext cx="1609725" cy="971550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39752" y="1844824"/>
            <a:ext cx="12961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SCORM Engine</a:t>
            </a:r>
            <a:endParaRPr lang="bg-BG" dirty="0"/>
          </a:p>
        </p:txBody>
      </p:sp>
      <p:cxnSp>
        <p:nvCxnSpPr>
          <p:cNvPr id="5" name="Straight Connector 4"/>
          <p:cNvCxnSpPr>
            <a:stCxn id="2" idx="2"/>
            <a:endCxn id="1026" idx="3"/>
          </p:cNvCxnSpPr>
          <p:nvPr/>
        </p:nvCxnSpPr>
        <p:spPr>
          <a:xfrm>
            <a:off x="2987824" y="2492896"/>
            <a:ext cx="1584177" cy="450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915539" y="1844824"/>
            <a:ext cx="12961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</a:t>
            </a:r>
          </a:p>
          <a:p>
            <a:pPr algn="ctr"/>
            <a:r>
              <a:rPr lang="en-US" dirty="0" smtClean="0"/>
              <a:t>Engine</a:t>
            </a:r>
            <a:endParaRPr lang="bg-BG" dirty="0"/>
          </a:p>
        </p:txBody>
      </p:sp>
      <p:cxnSp>
        <p:nvCxnSpPr>
          <p:cNvPr id="32" name="Straight Connector 31"/>
          <p:cNvCxnSpPr>
            <a:stCxn id="31" idx="2"/>
            <a:endCxn id="1026" idx="3"/>
          </p:cNvCxnSpPr>
          <p:nvPr/>
        </p:nvCxnSpPr>
        <p:spPr>
          <a:xfrm>
            <a:off x="4563611" y="2492896"/>
            <a:ext cx="8390" cy="450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311499" y="2985078"/>
            <a:ext cx="2056506" cy="875970"/>
            <a:chOff x="4283968" y="602707"/>
            <a:chExt cx="2056506" cy="875970"/>
          </a:xfrm>
        </p:grpSpPr>
        <p:sp>
          <p:nvSpPr>
            <p:cNvPr id="6" name="Rectangle 5"/>
            <p:cNvSpPr/>
            <p:nvPr/>
          </p:nvSpPr>
          <p:spPr>
            <a:xfrm>
              <a:off x="4283968" y="602707"/>
              <a:ext cx="2056506" cy="87597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endParaRPr lang="bg-BG" sz="1400" dirty="0"/>
            </a:p>
          </p:txBody>
        </p:sp>
        <p:sp>
          <p:nvSpPr>
            <p:cNvPr id="7" name="Smiley Face 6"/>
            <p:cNvSpPr/>
            <p:nvPr/>
          </p:nvSpPr>
          <p:spPr>
            <a:xfrm>
              <a:off x="4563611" y="739789"/>
              <a:ext cx="368429" cy="377174"/>
            </a:xfrm>
            <a:prstGeom prst="smileyFac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8" name="Smiley Face 37"/>
            <p:cNvSpPr/>
            <p:nvPr/>
          </p:nvSpPr>
          <p:spPr>
            <a:xfrm>
              <a:off x="5511875" y="739789"/>
              <a:ext cx="368429" cy="377174"/>
            </a:xfrm>
            <a:prstGeom prst="smileyFac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63745" y="1192976"/>
              <a:ext cx="7681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Evaluator</a:t>
              </a:r>
              <a:endParaRPr lang="bg-BG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79579" y="1201678"/>
              <a:ext cx="11608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bg-BG"/>
              </a:defPPr>
              <a:lvl1pPr>
                <a:defRPr sz="1200"/>
              </a:lvl1pPr>
            </a:lstStyle>
            <a:p>
              <a:r>
                <a:rPr lang="en-US" dirty="0"/>
                <a:t>Fraud Detector</a:t>
              </a:r>
              <a:endParaRPr lang="bg-BG" dirty="0"/>
            </a:p>
          </p:txBody>
        </p:sp>
      </p:grpSp>
      <p:cxnSp>
        <p:nvCxnSpPr>
          <p:cNvPr id="41" name="Straight Connector 40"/>
          <p:cNvCxnSpPr>
            <a:stCxn id="6" idx="3"/>
            <a:endCxn id="1026" idx="2"/>
          </p:cNvCxnSpPr>
          <p:nvPr/>
        </p:nvCxnSpPr>
        <p:spPr>
          <a:xfrm>
            <a:off x="3368005" y="3423063"/>
            <a:ext cx="399133" cy="593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508104" y="1844824"/>
            <a:ext cx="12961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</a:t>
            </a:r>
          </a:p>
          <a:p>
            <a:pPr algn="ctr"/>
            <a:r>
              <a:rPr lang="en-US" dirty="0" smtClean="0"/>
              <a:t>Engine</a:t>
            </a:r>
            <a:endParaRPr lang="bg-BG" dirty="0"/>
          </a:p>
        </p:txBody>
      </p:sp>
      <p:cxnSp>
        <p:nvCxnSpPr>
          <p:cNvPr id="17" name="Straight Connector 16"/>
          <p:cNvCxnSpPr>
            <a:stCxn id="16" idx="2"/>
            <a:endCxn id="1026" idx="3"/>
          </p:cNvCxnSpPr>
          <p:nvPr/>
        </p:nvCxnSpPr>
        <p:spPr>
          <a:xfrm flipH="1">
            <a:off x="4572001" y="2492896"/>
            <a:ext cx="1584175" cy="450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574968" y="3074476"/>
            <a:ext cx="1381407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Registration Services</a:t>
            </a:r>
            <a:endParaRPr lang="bg-BG" dirty="0"/>
          </a:p>
        </p:txBody>
      </p:sp>
      <p:cxnSp>
        <p:nvCxnSpPr>
          <p:cNvPr id="22" name="Straight Connector 21"/>
          <p:cNvCxnSpPr>
            <a:stCxn id="21" idx="1"/>
            <a:endCxn id="1026" idx="0"/>
          </p:cNvCxnSpPr>
          <p:nvPr/>
        </p:nvCxnSpPr>
        <p:spPr>
          <a:xfrm flipH="1">
            <a:off x="5376863" y="3398512"/>
            <a:ext cx="1198105" cy="30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574968" y="4221088"/>
            <a:ext cx="145341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Management</a:t>
            </a:r>
            <a:endParaRPr lang="bg-BG" dirty="0"/>
          </a:p>
        </p:txBody>
      </p:sp>
      <p:cxnSp>
        <p:nvCxnSpPr>
          <p:cNvPr id="25" name="Straight Connector 24"/>
          <p:cNvCxnSpPr>
            <a:stCxn id="23" idx="1"/>
            <a:endCxn id="1026" idx="1"/>
          </p:cNvCxnSpPr>
          <p:nvPr/>
        </p:nvCxnSpPr>
        <p:spPr>
          <a:xfrm flipH="1" flipV="1">
            <a:off x="4572001" y="3914775"/>
            <a:ext cx="2002967" cy="6303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480401" y="4344125"/>
            <a:ext cx="1453416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Management</a:t>
            </a:r>
            <a:endParaRPr lang="bg-BG" dirty="0"/>
          </a:p>
        </p:txBody>
      </p:sp>
      <p:cxnSp>
        <p:nvCxnSpPr>
          <p:cNvPr id="26" name="Straight Connector 25"/>
          <p:cNvCxnSpPr>
            <a:stCxn id="1026" idx="1"/>
            <a:endCxn id="24" idx="3"/>
          </p:cNvCxnSpPr>
          <p:nvPr/>
        </p:nvCxnSpPr>
        <p:spPr>
          <a:xfrm flipH="1">
            <a:off x="2933817" y="3914775"/>
            <a:ext cx="1638184" cy="75338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074" name="Picture 2" descr="iTALC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191001" y="434412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>
            <a:stCxn id="1026" idx="1"/>
            <a:endCxn id="3074" idx="0"/>
          </p:cNvCxnSpPr>
          <p:nvPr/>
        </p:nvCxnSpPr>
        <p:spPr>
          <a:xfrm>
            <a:off x="4572001" y="3914775"/>
            <a:ext cx="0" cy="4293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311499" y="5229200"/>
            <a:ext cx="6716885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Integration Layer</a:t>
            </a:r>
            <a:endParaRPr lang="bg-BG" dirty="0"/>
          </a:p>
        </p:txBody>
      </p:sp>
      <p:sp>
        <p:nvSpPr>
          <p:cNvPr id="28" name="Rounded Rectangle 27"/>
          <p:cNvSpPr/>
          <p:nvPr/>
        </p:nvSpPr>
        <p:spPr>
          <a:xfrm>
            <a:off x="3845293" y="6021288"/>
            <a:ext cx="145341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University BIS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356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Level</a:t>
            </a:r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04870"/>
            <a:ext cx="6600503" cy="487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1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core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943225"/>
            <a:ext cx="1609725" cy="971550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4788024" y="620688"/>
            <a:ext cx="4032448" cy="2016224"/>
          </a:xfrm>
          <a:prstGeom prst="wedgeRectCallout">
            <a:avLst>
              <a:gd name="adj1" fmla="val -42408"/>
              <a:gd name="adj2" fmla="val 71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 education portal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Based on </a:t>
            </a:r>
            <a:r>
              <a:rPr lang="en-US" dirty="0" err="1" smtClean="0"/>
              <a:t>Liferay</a:t>
            </a:r>
            <a:r>
              <a:rPr lang="en-US" dirty="0" smtClean="0"/>
              <a:t> framework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Contains core learning tools: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SCORM 2004 R4 Engine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Test Engine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Event Engine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Registration Services</a:t>
            </a:r>
            <a:endParaRPr lang="bg-BG" dirty="0"/>
          </a:p>
        </p:txBody>
      </p:sp>
      <p:grpSp>
        <p:nvGrpSpPr>
          <p:cNvPr id="9" name="Group 8"/>
          <p:cNvGrpSpPr/>
          <p:nvPr/>
        </p:nvGrpSpPr>
        <p:grpSpPr>
          <a:xfrm>
            <a:off x="178319" y="3376285"/>
            <a:ext cx="5989438" cy="3438864"/>
            <a:chOff x="454770" y="1934352"/>
            <a:chExt cx="5989438" cy="3438864"/>
          </a:xfrm>
        </p:grpSpPr>
        <p:sp>
          <p:nvSpPr>
            <p:cNvPr id="8" name="Rectangular Callout 7"/>
            <p:cNvSpPr/>
            <p:nvPr/>
          </p:nvSpPr>
          <p:spPr>
            <a:xfrm>
              <a:off x="454770" y="1934352"/>
              <a:ext cx="5989438" cy="3438864"/>
            </a:xfrm>
            <a:prstGeom prst="wedgeRectCallout">
              <a:avLst>
                <a:gd name="adj1" fmla="val 20818"/>
                <a:gd name="adj2" fmla="val -598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10" name="Canvas 11"/>
            <p:cNvGrpSpPr/>
            <p:nvPr/>
          </p:nvGrpSpPr>
          <p:grpSpPr>
            <a:xfrm>
              <a:off x="551537" y="2060848"/>
              <a:ext cx="5748655" cy="3194050"/>
              <a:chOff x="0" y="0"/>
              <a:chExt cx="5748655" cy="319405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5748655" cy="3194050"/>
              </a:xfrm>
              <a:prstGeom prst="rect">
                <a:avLst/>
              </a:prstGeom>
            </p:spPr>
          </p:sp>
          <p:sp>
            <p:nvSpPr>
              <p:cNvPr id="12" name="Rectangle 11"/>
              <p:cNvSpPr/>
              <p:nvPr/>
            </p:nvSpPr>
            <p:spPr>
              <a:xfrm>
                <a:off x="1027699" y="2111756"/>
                <a:ext cx="3620476" cy="1044732"/>
              </a:xfrm>
              <a:prstGeom prst="rect">
                <a:avLst/>
              </a:prstGeom>
              <a:solidFill>
                <a:srgbClr val="EEECE1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450215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 </a:t>
                </a:r>
                <a:endParaRPr kumimoji="0" lang="bg-BG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027799" y="9"/>
                <a:ext cx="3620507" cy="373715"/>
              </a:xfrm>
              <a:prstGeom prst="rect">
                <a:avLst/>
              </a:prstGeom>
              <a:solidFill>
                <a:srgbClr val="EEECE1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450215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27724" y="1305841"/>
                <a:ext cx="3620692" cy="638775"/>
              </a:xfrm>
              <a:prstGeom prst="rect">
                <a:avLst/>
              </a:prstGeom>
              <a:solidFill>
                <a:srgbClr val="EEECE1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450215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027749" y="502942"/>
                <a:ext cx="3620778" cy="639036"/>
              </a:xfrm>
              <a:prstGeom prst="rect">
                <a:avLst/>
              </a:prstGeom>
              <a:solidFill>
                <a:srgbClr val="EEECE1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450215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340506" y="601249"/>
                <a:ext cx="956945" cy="452755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e-Testing</a:t>
                </a:r>
                <a:endParaRPr kumimoji="0" lang="bg-BG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" name="Каталог"/>
              <p:cNvSpPr/>
              <p:nvPr/>
            </p:nvSpPr>
            <p:spPr>
              <a:xfrm>
                <a:off x="1147087" y="2182891"/>
                <a:ext cx="3325772" cy="313172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Catalogue</a:t>
                </a:r>
                <a:endParaRPr kumimoji="0" lang="bg-BG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083311" y="47734"/>
                <a:ext cx="1087344" cy="3051830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4F81BD">
                    <a:shade val="50000"/>
                  </a:srgbClr>
                </a:solidFill>
                <a:prstDash val="dash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517300" y="602388"/>
                <a:ext cx="956310" cy="45212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Event Management</a:t>
                </a:r>
                <a:endParaRPr kumimoji="0" lang="bg-BG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47142" y="601249"/>
                <a:ext cx="957075" cy="453259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Learning</a:t>
                </a:r>
                <a:r>
                  <a:rPr kumimoji="0" lang="en-US" sz="10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 Content</a:t>
                </a:r>
                <a:endParaRPr kumimoji="0" lang="bg-BG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1" name="Text Box 15"/>
              <p:cNvSpPr txBox="1"/>
              <p:nvPr/>
            </p:nvSpPr>
            <p:spPr>
              <a:xfrm>
                <a:off x="0" y="502942"/>
                <a:ext cx="1027674" cy="63899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e-Services</a:t>
                </a:r>
                <a:endParaRPr kumimoji="0" lang="bg-BG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2" name="Text Box 15"/>
              <p:cNvSpPr txBox="1"/>
              <p:nvPr/>
            </p:nvSpPr>
            <p:spPr>
              <a:xfrm>
                <a:off x="0" y="1305898"/>
                <a:ext cx="1027649" cy="63881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i="1" kern="0" dirty="0" smtClean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Engines</a:t>
                </a:r>
                <a:endParaRPr lang="bg-BG" sz="1000" i="1" kern="0" dirty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340138" y="1404557"/>
                <a:ext cx="956310" cy="45212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Test </a:t>
                </a:r>
              </a:p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Engine</a:t>
                </a:r>
                <a:endParaRPr kumimoji="0" lang="bg-BG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517290" y="1405827"/>
                <a:ext cx="955675" cy="451485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Event</a:t>
                </a:r>
              </a:p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kern="0" dirty="0" smtClean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Engine</a:t>
                </a:r>
                <a:endParaRPr kumimoji="0" lang="bg-BG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147123" y="1404543"/>
                <a:ext cx="956945" cy="452755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SCORM </a:t>
                </a: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Engine</a:t>
                </a:r>
                <a:endParaRPr kumimoji="0" lang="bg-BG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6" name="Text Box 15"/>
              <p:cNvSpPr txBox="1"/>
              <p:nvPr/>
            </p:nvSpPr>
            <p:spPr>
              <a:xfrm>
                <a:off x="0" y="2111490"/>
                <a:ext cx="1027624" cy="104391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Digital Libraries</a:t>
                </a:r>
                <a:endParaRPr kumimoji="0" lang="bg-BG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7" name="Flowchart: Magnetic Disk 26"/>
              <p:cNvSpPr/>
              <p:nvPr/>
            </p:nvSpPr>
            <p:spPr>
              <a:xfrm>
                <a:off x="1356745" y="2568784"/>
                <a:ext cx="556616" cy="436161"/>
              </a:xfrm>
              <a:prstGeom prst="flowChartMagneticDisk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lowchart: Magnetic Disk 27"/>
              <p:cNvSpPr/>
              <p:nvPr/>
            </p:nvSpPr>
            <p:spPr>
              <a:xfrm>
                <a:off x="3737348" y="2569355"/>
                <a:ext cx="556260" cy="435610"/>
              </a:xfrm>
              <a:prstGeom prst="flowChartMagneticDisk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450215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29" name="Flowchart: Magnetic Disk 28"/>
              <p:cNvSpPr/>
              <p:nvPr/>
            </p:nvSpPr>
            <p:spPr>
              <a:xfrm>
                <a:off x="2560435" y="2569345"/>
                <a:ext cx="556260" cy="435610"/>
              </a:xfrm>
              <a:prstGeom prst="flowChartMagneticDisk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450215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30" name="Text Box 15"/>
              <p:cNvSpPr txBox="1"/>
              <p:nvPr/>
            </p:nvSpPr>
            <p:spPr>
              <a:xfrm>
                <a:off x="0" y="2222"/>
                <a:ext cx="1027774" cy="37148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36000" rIns="72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User Interface</a:t>
                </a:r>
                <a:endParaRPr kumimoji="0" lang="bg-BG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2271028" y="47732"/>
                <a:ext cx="1092264" cy="3051176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4F81BD">
                    <a:shade val="50000"/>
                  </a:srgbClr>
                </a:solidFill>
                <a:prstDash val="dash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736106" y="2176"/>
                <a:ext cx="334299" cy="3156652"/>
              </a:xfrm>
              <a:prstGeom prst="rect">
                <a:avLst/>
              </a:prstGeom>
              <a:solidFill>
                <a:srgbClr val="EEECE1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Administrative Services</a:t>
                </a:r>
                <a:endParaRPr kumimoji="0" lang="bg-BG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070406" y="2221"/>
                <a:ext cx="334010" cy="3156585"/>
              </a:xfrm>
              <a:prstGeom prst="rect">
                <a:avLst/>
              </a:prstGeom>
              <a:solidFill>
                <a:srgbClr val="EEECE1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Personalization</a:t>
                </a:r>
                <a:endParaRPr kumimoji="0" lang="bg-BG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404160" y="8"/>
                <a:ext cx="333375" cy="3158489"/>
              </a:xfrm>
              <a:prstGeom prst="rect">
                <a:avLst/>
              </a:prstGeom>
              <a:solidFill>
                <a:srgbClr val="EEECE1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Integration wit external systems</a:t>
                </a:r>
                <a:endParaRPr kumimoji="0" lang="bg-BG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3470859" y="49135"/>
                <a:ext cx="1091565" cy="3049270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4F81BD">
                    <a:shade val="50000"/>
                  </a:srgbClr>
                </a:solidFill>
                <a:prstDash val="dash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450215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23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SCORM Engine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943225"/>
            <a:ext cx="1609725" cy="971550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39752" y="1844824"/>
            <a:ext cx="12961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SCORM Engine</a:t>
            </a:r>
            <a:endParaRPr lang="bg-BG" dirty="0"/>
          </a:p>
        </p:txBody>
      </p:sp>
      <p:cxnSp>
        <p:nvCxnSpPr>
          <p:cNvPr id="5" name="Straight Connector 4"/>
          <p:cNvCxnSpPr>
            <a:stCxn id="2" idx="2"/>
            <a:endCxn id="1026" idx="3"/>
          </p:cNvCxnSpPr>
          <p:nvPr/>
        </p:nvCxnSpPr>
        <p:spPr>
          <a:xfrm>
            <a:off x="2987824" y="2492896"/>
            <a:ext cx="1584177" cy="450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4770745" y="1196752"/>
            <a:ext cx="4320480" cy="3816424"/>
            <a:chOff x="4770745" y="1196752"/>
            <a:chExt cx="4320480" cy="3816424"/>
          </a:xfrm>
        </p:grpSpPr>
        <p:grpSp>
          <p:nvGrpSpPr>
            <p:cNvPr id="81" name="Group 80"/>
            <p:cNvGrpSpPr/>
            <p:nvPr/>
          </p:nvGrpSpPr>
          <p:grpSpPr>
            <a:xfrm>
              <a:off x="4770745" y="1196752"/>
              <a:ext cx="4320480" cy="3816424"/>
              <a:chOff x="2195736" y="2060848"/>
              <a:chExt cx="4320480" cy="3816424"/>
            </a:xfrm>
          </p:grpSpPr>
          <p:sp>
            <p:nvSpPr>
              <p:cNvPr id="37" name="Rectangular Callout 36"/>
              <p:cNvSpPr/>
              <p:nvPr/>
            </p:nvSpPr>
            <p:spPr>
              <a:xfrm>
                <a:off x="2195736" y="2060848"/>
                <a:ext cx="4320480" cy="3816424"/>
              </a:xfrm>
              <a:prstGeom prst="wedgeRectCallout">
                <a:avLst>
                  <a:gd name="adj1" fmla="val -82271"/>
                  <a:gd name="adj2" fmla="val -23103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003555" y="3666510"/>
                <a:ext cx="1097526" cy="421465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Storage Service</a:t>
                </a:r>
                <a:endParaRPr kumimoji="0" lang="bg-BG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350333" y="3666282"/>
                <a:ext cx="1574503" cy="421591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Sequencing &amp; Navigation Engine</a:t>
                </a:r>
                <a:endParaRPr kumimoji="0" lang="bg-BG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350478" y="3273951"/>
                <a:ext cx="2750877" cy="3302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Player Portlet</a:t>
                </a:r>
                <a:endParaRPr kumimoji="0" lang="bg-BG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891274" y="2132856"/>
                <a:ext cx="2418194" cy="33020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Client Components</a:t>
                </a:r>
                <a:endParaRPr kumimoji="0" lang="bg-BG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65" name="Straight Arrow Connector 64"/>
              <p:cNvCxnSpPr>
                <a:stCxn id="79" idx="2"/>
                <a:endCxn id="63" idx="0"/>
              </p:cNvCxnSpPr>
              <p:nvPr/>
            </p:nvCxnSpPr>
            <p:spPr>
              <a:xfrm flipH="1">
                <a:off x="3725917" y="2780456"/>
                <a:ext cx="201" cy="49349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6" name="Text Box 15"/>
              <p:cNvSpPr txBox="1"/>
              <p:nvPr/>
            </p:nvSpPr>
            <p:spPr>
              <a:xfrm>
                <a:off x="3121969" y="2854225"/>
                <a:ext cx="679031" cy="31306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JSON</a:t>
                </a:r>
                <a:endParaRPr kumimoji="0" lang="bg-BG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147295" y="3274435"/>
                <a:ext cx="1224905" cy="32967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Resource Controller</a:t>
                </a:r>
                <a:endParaRPr kumimoji="0" lang="bg-BG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68" name="Straight Arrow Connector 67"/>
              <p:cNvCxnSpPr>
                <a:endCxn id="67" idx="0"/>
              </p:cNvCxnSpPr>
              <p:nvPr/>
            </p:nvCxnSpPr>
            <p:spPr>
              <a:xfrm>
                <a:off x="4747085" y="2463008"/>
                <a:ext cx="1012663" cy="811427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9" name="Text Box 15"/>
              <p:cNvSpPr txBox="1"/>
              <p:nvPr/>
            </p:nvSpPr>
            <p:spPr>
              <a:xfrm>
                <a:off x="5178378" y="2693667"/>
                <a:ext cx="742655" cy="31305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Resources</a:t>
                </a:r>
                <a:endParaRPr kumimoji="0" lang="bg-BG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350236" y="4505377"/>
                <a:ext cx="4020694" cy="1208763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SCORM Repository</a:t>
                </a:r>
                <a:endParaRPr kumimoji="0" lang="bg-BG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</p:txBody>
          </p:sp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7946" y="4683229"/>
                <a:ext cx="472292" cy="613093"/>
              </a:xfrm>
              <a:prstGeom prst="rect">
                <a:avLst/>
              </a:prstGeom>
            </p:spPr>
          </p:pic>
          <p:cxnSp>
            <p:nvCxnSpPr>
              <p:cNvPr id="72" name="Straight Arrow Connector 71"/>
              <p:cNvCxnSpPr/>
              <p:nvPr/>
            </p:nvCxnSpPr>
            <p:spPr>
              <a:xfrm flipH="1">
                <a:off x="3983701" y="4086792"/>
                <a:ext cx="452206" cy="667962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74" idx="2"/>
                <a:endCxn id="71" idx="0"/>
              </p:cNvCxnSpPr>
              <p:nvPr/>
            </p:nvCxnSpPr>
            <p:spPr>
              <a:xfrm flipH="1">
                <a:off x="5754092" y="4087818"/>
                <a:ext cx="5427" cy="595411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5147379" y="3675042"/>
                <a:ext cx="1224280" cy="412776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Security Manager</a:t>
                </a:r>
                <a:endParaRPr kumimoji="0" lang="bg-BG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</p:txBody>
          </p:sp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0640" y="4755615"/>
                <a:ext cx="406160" cy="524671"/>
              </a:xfrm>
              <a:prstGeom prst="rect">
                <a:avLst/>
              </a:prstGeom>
            </p:spPr>
          </p:pic>
          <p:cxnSp>
            <p:nvCxnSpPr>
              <p:cNvPr id="78" name="Straight Arrow Connector 77"/>
              <p:cNvCxnSpPr>
                <a:endCxn id="76" idx="0"/>
              </p:cNvCxnSpPr>
              <p:nvPr/>
            </p:nvCxnSpPr>
            <p:spPr>
              <a:xfrm>
                <a:off x="4640640" y="4087633"/>
                <a:ext cx="203080" cy="667982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9" name="Rectangle 78"/>
              <p:cNvSpPr/>
              <p:nvPr/>
            </p:nvSpPr>
            <p:spPr>
              <a:xfrm>
                <a:off x="2891393" y="2532442"/>
                <a:ext cx="1669450" cy="24801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Runtime Environment API</a:t>
                </a:r>
                <a:endParaRPr kumimoji="0" lang="bg-BG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0" name="Flowchart: Magnetic Disk 79"/>
              <p:cNvSpPr/>
              <p:nvPr/>
            </p:nvSpPr>
            <p:spPr>
              <a:xfrm>
                <a:off x="3633307" y="4753077"/>
                <a:ext cx="740496" cy="620139"/>
              </a:xfrm>
              <a:prstGeom prst="flowChartMagneticDisk">
                <a:avLst/>
              </a:prstGeom>
              <a:solidFill>
                <a:sysClr val="window" lastClr="FFFFFF">
                  <a:lumMod val="75000"/>
                </a:sysClr>
              </a:solidFill>
              <a:ln w="1905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ot="0" spcFirstLastPara="0" vert="horz" wrap="square" lIns="90000" tIns="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State Database</a:t>
                </a:r>
                <a:endParaRPr kumimoji="0" lang="bg-BG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75" name="Text Box 15"/>
            <p:cNvSpPr txBox="1"/>
            <p:nvPr/>
          </p:nvSpPr>
          <p:spPr>
            <a:xfrm>
              <a:off x="7957943" y="4416190"/>
              <a:ext cx="742315" cy="421587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Package Resources</a:t>
              </a:r>
              <a:endParaRPr kumimoji="0" lang="bg-BG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7" name="Text Box 15"/>
            <p:cNvSpPr txBox="1"/>
            <p:nvPr/>
          </p:nvSpPr>
          <p:spPr>
            <a:xfrm>
              <a:off x="7026859" y="4403926"/>
              <a:ext cx="741680" cy="42100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Package Manifest</a:t>
              </a:r>
              <a:endParaRPr kumimoji="0" lang="bg-BG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83" name="Rectangular Callout 82"/>
          <p:cNvSpPr/>
          <p:nvPr/>
        </p:nvSpPr>
        <p:spPr>
          <a:xfrm>
            <a:off x="58191" y="3250861"/>
            <a:ext cx="3650704" cy="3198366"/>
          </a:xfrm>
          <a:prstGeom prst="wedgeRectCallout">
            <a:avLst>
              <a:gd name="adj1" fmla="val 19141"/>
              <a:gd name="adj2" fmla="val -766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last SCORM 2004 R4 release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first Bulgarian SCORM Player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ADL certification in progress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Ongoing integration with a teacher’s monitoring tool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First real usage in few months: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Software Technologies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Java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Object Oriented Programing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Databases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Software Design Patterns</a:t>
            </a:r>
          </a:p>
          <a:p>
            <a:pPr marL="285750" indent="-285750">
              <a:buFont typeface="Arial" pitchFamily="34" charset="0"/>
              <a:buChar char="•"/>
            </a:pPr>
            <a:endParaRPr lang="bg-BG" dirty="0"/>
          </a:p>
        </p:txBody>
      </p:sp>
      <p:pic>
        <p:nvPicPr>
          <p:cNvPr id="85" name="Picture 8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0982" y="1179976"/>
            <a:ext cx="7012311" cy="5111597"/>
          </a:xfrm>
          <a:prstGeom prst="rect">
            <a:avLst/>
          </a:prstGeom>
        </p:spPr>
      </p:pic>
      <p:pic>
        <p:nvPicPr>
          <p:cNvPr id="86" name="Picture 8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48316" y="1793986"/>
            <a:ext cx="5879011" cy="492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9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3" grpId="0" animBg="1"/>
      <p:bldP spid="8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Engine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943225"/>
            <a:ext cx="1609725" cy="971550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39752" y="1844824"/>
            <a:ext cx="12961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SCORM Engine</a:t>
            </a:r>
            <a:endParaRPr lang="bg-BG" dirty="0"/>
          </a:p>
        </p:txBody>
      </p:sp>
      <p:cxnSp>
        <p:nvCxnSpPr>
          <p:cNvPr id="5" name="Straight Connector 4"/>
          <p:cNvCxnSpPr>
            <a:stCxn id="2" idx="2"/>
            <a:endCxn id="1026" idx="3"/>
          </p:cNvCxnSpPr>
          <p:nvPr/>
        </p:nvCxnSpPr>
        <p:spPr>
          <a:xfrm>
            <a:off x="2987824" y="2492896"/>
            <a:ext cx="1584177" cy="450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915539" y="1844824"/>
            <a:ext cx="12961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</a:t>
            </a:r>
          </a:p>
          <a:p>
            <a:pPr algn="ctr"/>
            <a:r>
              <a:rPr lang="en-US" dirty="0" smtClean="0"/>
              <a:t>Engine</a:t>
            </a:r>
            <a:endParaRPr lang="bg-BG" dirty="0"/>
          </a:p>
        </p:txBody>
      </p:sp>
      <p:cxnSp>
        <p:nvCxnSpPr>
          <p:cNvPr id="32" name="Straight Connector 31"/>
          <p:cNvCxnSpPr>
            <a:stCxn id="31" idx="2"/>
            <a:endCxn id="1026" idx="3"/>
          </p:cNvCxnSpPr>
          <p:nvPr/>
        </p:nvCxnSpPr>
        <p:spPr>
          <a:xfrm>
            <a:off x="4563611" y="2492896"/>
            <a:ext cx="8390" cy="450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Rectangular Callout 33"/>
          <p:cNvSpPr/>
          <p:nvPr/>
        </p:nvSpPr>
        <p:spPr>
          <a:xfrm>
            <a:off x="5347278" y="2720272"/>
            <a:ext cx="3650704" cy="3805072"/>
          </a:xfrm>
          <a:prstGeom prst="wedgeRectCallout">
            <a:avLst>
              <a:gd name="adj1" fmla="val -68645"/>
              <a:gd name="adj2" fmla="val -574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8 types of questions: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Single choice answer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Multiple choice answer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Connect items – 2 types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Open answers – 3 types (single word, short answer, long answer, automatic scoring)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Allows pseudo-unique test generation with the help of templates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New version supporting QTI 2.1 is still in development 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pPr marL="285750" indent="-285750">
              <a:buFont typeface="Arial" pitchFamily="34" charset="0"/>
              <a:buChar char="•"/>
            </a:pPr>
            <a:endParaRPr lang="bg-BG" dirty="0"/>
          </a:p>
        </p:txBody>
      </p:sp>
      <p:grpSp>
        <p:nvGrpSpPr>
          <p:cNvPr id="9" name="Group 8"/>
          <p:cNvGrpSpPr/>
          <p:nvPr/>
        </p:nvGrpSpPr>
        <p:grpSpPr>
          <a:xfrm>
            <a:off x="1311499" y="2985078"/>
            <a:ext cx="2056506" cy="875970"/>
            <a:chOff x="4283968" y="602707"/>
            <a:chExt cx="2056506" cy="875970"/>
          </a:xfrm>
        </p:grpSpPr>
        <p:sp>
          <p:nvSpPr>
            <p:cNvPr id="6" name="Rectangle 5"/>
            <p:cNvSpPr/>
            <p:nvPr/>
          </p:nvSpPr>
          <p:spPr>
            <a:xfrm>
              <a:off x="4283968" y="602707"/>
              <a:ext cx="2056506" cy="87597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endParaRPr lang="bg-BG" sz="1400" dirty="0"/>
            </a:p>
          </p:txBody>
        </p:sp>
        <p:sp>
          <p:nvSpPr>
            <p:cNvPr id="7" name="Smiley Face 6"/>
            <p:cNvSpPr/>
            <p:nvPr/>
          </p:nvSpPr>
          <p:spPr>
            <a:xfrm>
              <a:off x="4563611" y="739789"/>
              <a:ext cx="368429" cy="377174"/>
            </a:xfrm>
            <a:prstGeom prst="smileyFac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8" name="Smiley Face 37"/>
            <p:cNvSpPr/>
            <p:nvPr/>
          </p:nvSpPr>
          <p:spPr>
            <a:xfrm>
              <a:off x="5511875" y="739789"/>
              <a:ext cx="368429" cy="377174"/>
            </a:xfrm>
            <a:prstGeom prst="smileyFac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63745" y="1192976"/>
              <a:ext cx="7681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Evaluator</a:t>
              </a:r>
              <a:endParaRPr lang="bg-BG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79579" y="1201678"/>
              <a:ext cx="11608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bg-BG"/>
              </a:defPPr>
              <a:lvl1pPr>
                <a:defRPr sz="1200"/>
              </a:lvl1pPr>
            </a:lstStyle>
            <a:p>
              <a:r>
                <a:rPr lang="en-US" dirty="0"/>
                <a:t>Fraud Detector</a:t>
              </a:r>
              <a:endParaRPr lang="bg-BG" dirty="0"/>
            </a:p>
          </p:txBody>
        </p:sp>
      </p:grpSp>
      <p:cxnSp>
        <p:nvCxnSpPr>
          <p:cNvPr id="41" name="Straight Connector 40"/>
          <p:cNvCxnSpPr>
            <a:stCxn id="6" idx="3"/>
            <a:endCxn id="1026" idx="2"/>
          </p:cNvCxnSpPr>
          <p:nvPr/>
        </p:nvCxnSpPr>
        <p:spPr>
          <a:xfrm>
            <a:off x="3368005" y="3423063"/>
            <a:ext cx="399133" cy="593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0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1" animBg="1"/>
      <p:bldP spid="3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Engine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943225"/>
            <a:ext cx="1609725" cy="971550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39752" y="1844824"/>
            <a:ext cx="12961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SCORM Engine</a:t>
            </a:r>
            <a:endParaRPr lang="bg-BG" dirty="0"/>
          </a:p>
        </p:txBody>
      </p:sp>
      <p:cxnSp>
        <p:nvCxnSpPr>
          <p:cNvPr id="5" name="Straight Connector 4"/>
          <p:cNvCxnSpPr>
            <a:stCxn id="2" idx="2"/>
            <a:endCxn id="1026" idx="3"/>
          </p:cNvCxnSpPr>
          <p:nvPr/>
        </p:nvCxnSpPr>
        <p:spPr>
          <a:xfrm>
            <a:off x="2987824" y="2492896"/>
            <a:ext cx="1584177" cy="450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915539" y="1844824"/>
            <a:ext cx="12961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</a:t>
            </a:r>
          </a:p>
          <a:p>
            <a:pPr algn="ctr"/>
            <a:r>
              <a:rPr lang="en-US" dirty="0" smtClean="0"/>
              <a:t>Engine</a:t>
            </a:r>
            <a:endParaRPr lang="bg-BG" dirty="0"/>
          </a:p>
        </p:txBody>
      </p:sp>
      <p:cxnSp>
        <p:nvCxnSpPr>
          <p:cNvPr id="32" name="Straight Connector 31"/>
          <p:cNvCxnSpPr>
            <a:stCxn id="31" idx="2"/>
            <a:endCxn id="1026" idx="3"/>
          </p:cNvCxnSpPr>
          <p:nvPr/>
        </p:nvCxnSpPr>
        <p:spPr>
          <a:xfrm>
            <a:off x="4563611" y="2492896"/>
            <a:ext cx="8390" cy="450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311499" y="2985078"/>
            <a:ext cx="2056506" cy="875970"/>
            <a:chOff x="4283968" y="602707"/>
            <a:chExt cx="2056506" cy="875970"/>
          </a:xfrm>
        </p:grpSpPr>
        <p:sp>
          <p:nvSpPr>
            <p:cNvPr id="6" name="Rectangle 5"/>
            <p:cNvSpPr/>
            <p:nvPr/>
          </p:nvSpPr>
          <p:spPr>
            <a:xfrm>
              <a:off x="4283968" y="602707"/>
              <a:ext cx="2056506" cy="87597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endParaRPr lang="bg-BG" sz="1400" dirty="0"/>
            </a:p>
          </p:txBody>
        </p:sp>
        <p:sp>
          <p:nvSpPr>
            <p:cNvPr id="7" name="Smiley Face 6"/>
            <p:cNvSpPr/>
            <p:nvPr/>
          </p:nvSpPr>
          <p:spPr>
            <a:xfrm>
              <a:off x="4563611" y="739789"/>
              <a:ext cx="368429" cy="377174"/>
            </a:xfrm>
            <a:prstGeom prst="smileyFac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8" name="Smiley Face 37"/>
            <p:cNvSpPr/>
            <p:nvPr/>
          </p:nvSpPr>
          <p:spPr>
            <a:xfrm>
              <a:off x="5511875" y="739789"/>
              <a:ext cx="368429" cy="377174"/>
            </a:xfrm>
            <a:prstGeom prst="smileyFac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63745" y="1192976"/>
              <a:ext cx="7681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Evaluator</a:t>
              </a:r>
              <a:endParaRPr lang="bg-BG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79579" y="1201678"/>
              <a:ext cx="11608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bg-BG"/>
              </a:defPPr>
              <a:lvl1pPr>
                <a:defRPr sz="1200"/>
              </a:lvl1pPr>
            </a:lstStyle>
            <a:p>
              <a:r>
                <a:rPr lang="en-US" dirty="0"/>
                <a:t>Fraud Detector</a:t>
              </a:r>
              <a:endParaRPr lang="bg-BG" dirty="0"/>
            </a:p>
          </p:txBody>
        </p:sp>
      </p:grpSp>
      <p:cxnSp>
        <p:nvCxnSpPr>
          <p:cNvPr id="41" name="Straight Connector 40"/>
          <p:cNvCxnSpPr>
            <a:stCxn id="6" idx="3"/>
            <a:endCxn id="1026" idx="2"/>
          </p:cNvCxnSpPr>
          <p:nvPr/>
        </p:nvCxnSpPr>
        <p:spPr>
          <a:xfrm>
            <a:off x="3368005" y="3423063"/>
            <a:ext cx="399133" cy="593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508104" y="1844824"/>
            <a:ext cx="12961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</a:t>
            </a:r>
          </a:p>
          <a:p>
            <a:pPr algn="ctr"/>
            <a:r>
              <a:rPr lang="en-US" dirty="0" smtClean="0"/>
              <a:t>Engine</a:t>
            </a:r>
            <a:endParaRPr lang="bg-BG" dirty="0"/>
          </a:p>
        </p:txBody>
      </p:sp>
      <p:cxnSp>
        <p:nvCxnSpPr>
          <p:cNvPr id="17" name="Straight Connector 16"/>
          <p:cNvCxnSpPr>
            <a:stCxn id="16" idx="2"/>
            <a:endCxn id="1026" idx="3"/>
          </p:cNvCxnSpPr>
          <p:nvPr/>
        </p:nvCxnSpPr>
        <p:spPr>
          <a:xfrm flipH="1">
            <a:off x="4572001" y="2492896"/>
            <a:ext cx="1584175" cy="450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ectangular Callout 18"/>
          <p:cNvSpPr/>
          <p:nvPr/>
        </p:nvSpPr>
        <p:spPr>
          <a:xfrm>
            <a:off x="5347278" y="3108111"/>
            <a:ext cx="3650704" cy="2952328"/>
          </a:xfrm>
          <a:prstGeom prst="wedgeRectCallout">
            <a:avLst>
              <a:gd name="adj1" fmla="val -24873"/>
              <a:gd name="adj2" fmla="val -737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Manages user and system events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Integrated with the other modules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Supports event classification and event’s metadata</a:t>
            </a:r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59394"/>
            <a:ext cx="5753735" cy="4105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9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Services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943225"/>
            <a:ext cx="1609725" cy="971550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39752" y="1844824"/>
            <a:ext cx="12961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SCORM Engine</a:t>
            </a:r>
            <a:endParaRPr lang="bg-BG" dirty="0"/>
          </a:p>
        </p:txBody>
      </p:sp>
      <p:cxnSp>
        <p:nvCxnSpPr>
          <p:cNvPr id="5" name="Straight Connector 4"/>
          <p:cNvCxnSpPr>
            <a:stCxn id="2" idx="2"/>
            <a:endCxn id="1026" idx="3"/>
          </p:cNvCxnSpPr>
          <p:nvPr/>
        </p:nvCxnSpPr>
        <p:spPr>
          <a:xfrm>
            <a:off x="2987824" y="2492896"/>
            <a:ext cx="1584177" cy="450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915539" y="1844824"/>
            <a:ext cx="12961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</a:t>
            </a:r>
          </a:p>
          <a:p>
            <a:pPr algn="ctr"/>
            <a:r>
              <a:rPr lang="en-US" dirty="0" smtClean="0"/>
              <a:t>Engine</a:t>
            </a:r>
            <a:endParaRPr lang="bg-BG" dirty="0"/>
          </a:p>
        </p:txBody>
      </p:sp>
      <p:cxnSp>
        <p:nvCxnSpPr>
          <p:cNvPr id="32" name="Straight Connector 31"/>
          <p:cNvCxnSpPr>
            <a:stCxn id="31" idx="2"/>
            <a:endCxn id="1026" idx="3"/>
          </p:cNvCxnSpPr>
          <p:nvPr/>
        </p:nvCxnSpPr>
        <p:spPr>
          <a:xfrm>
            <a:off x="4563611" y="2492896"/>
            <a:ext cx="8390" cy="450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311499" y="2985078"/>
            <a:ext cx="2056506" cy="875970"/>
            <a:chOff x="4283968" y="602707"/>
            <a:chExt cx="2056506" cy="875970"/>
          </a:xfrm>
        </p:grpSpPr>
        <p:sp>
          <p:nvSpPr>
            <p:cNvPr id="6" name="Rectangle 5"/>
            <p:cNvSpPr/>
            <p:nvPr/>
          </p:nvSpPr>
          <p:spPr>
            <a:xfrm>
              <a:off x="4283968" y="602707"/>
              <a:ext cx="2056506" cy="87597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endParaRPr lang="bg-BG" sz="1400" dirty="0"/>
            </a:p>
          </p:txBody>
        </p:sp>
        <p:sp>
          <p:nvSpPr>
            <p:cNvPr id="7" name="Smiley Face 6"/>
            <p:cNvSpPr/>
            <p:nvPr/>
          </p:nvSpPr>
          <p:spPr>
            <a:xfrm>
              <a:off x="4563611" y="739789"/>
              <a:ext cx="368429" cy="377174"/>
            </a:xfrm>
            <a:prstGeom prst="smileyFac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8" name="Smiley Face 37"/>
            <p:cNvSpPr/>
            <p:nvPr/>
          </p:nvSpPr>
          <p:spPr>
            <a:xfrm>
              <a:off x="5511875" y="739789"/>
              <a:ext cx="368429" cy="377174"/>
            </a:xfrm>
            <a:prstGeom prst="smileyFac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63745" y="1192976"/>
              <a:ext cx="7681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Evaluator</a:t>
              </a:r>
              <a:endParaRPr lang="bg-BG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79579" y="1201678"/>
              <a:ext cx="11608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bg-BG"/>
              </a:defPPr>
              <a:lvl1pPr>
                <a:defRPr sz="1200"/>
              </a:lvl1pPr>
            </a:lstStyle>
            <a:p>
              <a:r>
                <a:rPr lang="en-US" dirty="0"/>
                <a:t>Fraud Detector</a:t>
              </a:r>
              <a:endParaRPr lang="bg-BG" dirty="0"/>
            </a:p>
          </p:txBody>
        </p:sp>
      </p:grpSp>
      <p:cxnSp>
        <p:nvCxnSpPr>
          <p:cNvPr id="41" name="Straight Connector 40"/>
          <p:cNvCxnSpPr>
            <a:stCxn id="6" idx="3"/>
            <a:endCxn id="1026" idx="2"/>
          </p:cNvCxnSpPr>
          <p:nvPr/>
        </p:nvCxnSpPr>
        <p:spPr>
          <a:xfrm>
            <a:off x="3368005" y="3423063"/>
            <a:ext cx="399133" cy="593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508104" y="1844824"/>
            <a:ext cx="12961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</a:t>
            </a:r>
          </a:p>
          <a:p>
            <a:pPr algn="ctr"/>
            <a:r>
              <a:rPr lang="en-US" dirty="0" smtClean="0"/>
              <a:t>Engine</a:t>
            </a:r>
            <a:endParaRPr lang="bg-BG" dirty="0"/>
          </a:p>
        </p:txBody>
      </p:sp>
      <p:cxnSp>
        <p:nvCxnSpPr>
          <p:cNvPr id="17" name="Straight Connector 16"/>
          <p:cNvCxnSpPr>
            <a:stCxn id="16" idx="2"/>
            <a:endCxn id="1026" idx="3"/>
          </p:cNvCxnSpPr>
          <p:nvPr/>
        </p:nvCxnSpPr>
        <p:spPr>
          <a:xfrm flipH="1">
            <a:off x="4572001" y="2492896"/>
            <a:ext cx="1584175" cy="450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574968" y="3074476"/>
            <a:ext cx="1381407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Registration Services</a:t>
            </a:r>
            <a:endParaRPr lang="bg-BG" dirty="0"/>
          </a:p>
        </p:txBody>
      </p:sp>
      <p:cxnSp>
        <p:nvCxnSpPr>
          <p:cNvPr id="22" name="Straight Connector 21"/>
          <p:cNvCxnSpPr>
            <a:stCxn id="21" idx="1"/>
            <a:endCxn id="1026" idx="0"/>
          </p:cNvCxnSpPr>
          <p:nvPr/>
        </p:nvCxnSpPr>
        <p:spPr>
          <a:xfrm flipH="1">
            <a:off x="5376863" y="3398512"/>
            <a:ext cx="1198105" cy="30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ular Callout 23"/>
          <p:cNvSpPr/>
          <p:nvPr/>
        </p:nvSpPr>
        <p:spPr>
          <a:xfrm>
            <a:off x="5347278" y="4149080"/>
            <a:ext cx="3650704" cy="2304256"/>
          </a:xfrm>
          <a:prstGeom prst="wedgeRectCallout">
            <a:avLst>
              <a:gd name="adj1" fmla="val -3230"/>
              <a:gd name="adj2" fmla="val -7311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Using </a:t>
            </a:r>
            <a:r>
              <a:rPr lang="en-US" dirty="0" err="1" smtClean="0"/>
              <a:t>Liferay’s</a:t>
            </a:r>
            <a:r>
              <a:rPr lang="en-US" dirty="0" smtClean="0"/>
              <a:t> Dynamic Data List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Flexible framework for creating registration forms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Used in various scenarios: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Consultations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Elective courses selection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Course projects selection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etc.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8888"/>
            <a:ext cx="8892480" cy="459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943225"/>
            <a:ext cx="1609725" cy="971550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39752" y="1844824"/>
            <a:ext cx="12961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SCORM Engine</a:t>
            </a:r>
            <a:endParaRPr lang="bg-BG" dirty="0"/>
          </a:p>
        </p:txBody>
      </p:sp>
      <p:cxnSp>
        <p:nvCxnSpPr>
          <p:cNvPr id="5" name="Straight Connector 4"/>
          <p:cNvCxnSpPr>
            <a:stCxn id="2" idx="2"/>
            <a:endCxn id="1026" idx="3"/>
          </p:cNvCxnSpPr>
          <p:nvPr/>
        </p:nvCxnSpPr>
        <p:spPr>
          <a:xfrm>
            <a:off x="2987824" y="2492896"/>
            <a:ext cx="1584177" cy="450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915539" y="1844824"/>
            <a:ext cx="12961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</a:t>
            </a:r>
          </a:p>
          <a:p>
            <a:pPr algn="ctr"/>
            <a:r>
              <a:rPr lang="en-US" dirty="0" smtClean="0"/>
              <a:t>Engine</a:t>
            </a:r>
            <a:endParaRPr lang="bg-BG" dirty="0"/>
          </a:p>
        </p:txBody>
      </p:sp>
      <p:cxnSp>
        <p:nvCxnSpPr>
          <p:cNvPr id="32" name="Straight Connector 31"/>
          <p:cNvCxnSpPr>
            <a:stCxn id="31" idx="2"/>
            <a:endCxn id="1026" idx="3"/>
          </p:cNvCxnSpPr>
          <p:nvPr/>
        </p:nvCxnSpPr>
        <p:spPr>
          <a:xfrm>
            <a:off x="4563611" y="2492896"/>
            <a:ext cx="8390" cy="450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311499" y="2985078"/>
            <a:ext cx="2056506" cy="875970"/>
            <a:chOff x="4283968" y="602707"/>
            <a:chExt cx="2056506" cy="875970"/>
          </a:xfrm>
        </p:grpSpPr>
        <p:sp>
          <p:nvSpPr>
            <p:cNvPr id="6" name="Rectangle 5"/>
            <p:cNvSpPr/>
            <p:nvPr/>
          </p:nvSpPr>
          <p:spPr>
            <a:xfrm>
              <a:off x="4283968" y="602707"/>
              <a:ext cx="2056506" cy="87597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endParaRPr lang="bg-BG" sz="1400" dirty="0"/>
            </a:p>
          </p:txBody>
        </p:sp>
        <p:sp>
          <p:nvSpPr>
            <p:cNvPr id="7" name="Smiley Face 6"/>
            <p:cNvSpPr/>
            <p:nvPr/>
          </p:nvSpPr>
          <p:spPr>
            <a:xfrm>
              <a:off x="4563611" y="739789"/>
              <a:ext cx="368429" cy="377174"/>
            </a:xfrm>
            <a:prstGeom prst="smileyFac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8" name="Smiley Face 37"/>
            <p:cNvSpPr/>
            <p:nvPr/>
          </p:nvSpPr>
          <p:spPr>
            <a:xfrm>
              <a:off x="5511875" y="739789"/>
              <a:ext cx="368429" cy="377174"/>
            </a:xfrm>
            <a:prstGeom prst="smileyFac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63745" y="1192976"/>
              <a:ext cx="7681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Evaluator</a:t>
              </a:r>
              <a:endParaRPr lang="bg-BG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79579" y="1201678"/>
              <a:ext cx="11608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bg-BG"/>
              </a:defPPr>
              <a:lvl1pPr>
                <a:defRPr sz="1200"/>
              </a:lvl1pPr>
            </a:lstStyle>
            <a:p>
              <a:r>
                <a:rPr lang="en-US" dirty="0"/>
                <a:t>Fraud Detector</a:t>
              </a:r>
              <a:endParaRPr lang="bg-BG" dirty="0"/>
            </a:p>
          </p:txBody>
        </p:sp>
      </p:grpSp>
      <p:cxnSp>
        <p:nvCxnSpPr>
          <p:cNvPr id="41" name="Straight Connector 40"/>
          <p:cNvCxnSpPr>
            <a:stCxn id="6" idx="3"/>
            <a:endCxn id="1026" idx="2"/>
          </p:cNvCxnSpPr>
          <p:nvPr/>
        </p:nvCxnSpPr>
        <p:spPr>
          <a:xfrm>
            <a:off x="3368005" y="3423063"/>
            <a:ext cx="399133" cy="593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508104" y="1844824"/>
            <a:ext cx="12961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</a:t>
            </a:r>
          </a:p>
          <a:p>
            <a:pPr algn="ctr"/>
            <a:r>
              <a:rPr lang="en-US" dirty="0" smtClean="0"/>
              <a:t>Engine</a:t>
            </a:r>
            <a:endParaRPr lang="bg-BG" dirty="0"/>
          </a:p>
        </p:txBody>
      </p:sp>
      <p:cxnSp>
        <p:nvCxnSpPr>
          <p:cNvPr id="17" name="Straight Connector 16"/>
          <p:cNvCxnSpPr>
            <a:stCxn id="16" idx="2"/>
            <a:endCxn id="1026" idx="3"/>
          </p:cNvCxnSpPr>
          <p:nvPr/>
        </p:nvCxnSpPr>
        <p:spPr>
          <a:xfrm flipH="1">
            <a:off x="4572001" y="2492896"/>
            <a:ext cx="1584175" cy="450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574968" y="3074476"/>
            <a:ext cx="1381407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Registration Services</a:t>
            </a:r>
            <a:endParaRPr lang="bg-BG" dirty="0"/>
          </a:p>
        </p:txBody>
      </p:sp>
      <p:cxnSp>
        <p:nvCxnSpPr>
          <p:cNvPr id="22" name="Straight Connector 21"/>
          <p:cNvCxnSpPr>
            <a:stCxn id="21" idx="1"/>
            <a:endCxn id="1026" idx="0"/>
          </p:cNvCxnSpPr>
          <p:nvPr/>
        </p:nvCxnSpPr>
        <p:spPr>
          <a:xfrm flipH="1">
            <a:off x="5376863" y="3398512"/>
            <a:ext cx="1198105" cy="30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574968" y="4221088"/>
            <a:ext cx="145341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Management</a:t>
            </a:r>
            <a:endParaRPr lang="bg-BG" dirty="0"/>
          </a:p>
        </p:txBody>
      </p:sp>
      <p:cxnSp>
        <p:nvCxnSpPr>
          <p:cNvPr id="25" name="Straight Connector 24"/>
          <p:cNvCxnSpPr>
            <a:stCxn id="23" idx="1"/>
            <a:endCxn id="1026" idx="1"/>
          </p:cNvCxnSpPr>
          <p:nvPr/>
        </p:nvCxnSpPr>
        <p:spPr>
          <a:xfrm flipH="1" flipV="1">
            <a:off x="4572001" y="3914775"/>
            <a:ext cx="2002967" cy="6303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ular Callout 26"/>
          <p:cNvSpPr/>
          <p:nvPr/>
        </p:nvSpPr>
        <p:spPr>
          <a:xfrm>
            <a:off x="1253304" y="4512821"/>
            <a:ext cx="3650704" cy="2304256"/>
          </a:xfrm>
          <a:prstGeom prst="wedgeRectCallout">
            <a:avLst>
              <a:gd name="adj1" fmla="val 97202"/>
              <a:gd name="adj2" fmla="val -4344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Redmine</a:t>
            </a:r>
            <a:r>
              <a:rPr lang="en-US" dirty="0" smtClean="0"/>
              <a:t> - open source and flexible project management and bug tracking system.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Integrated with DeLC and User management system.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Used for managing development of course projects (in teams) and diploma thesis (individually).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528884"/>
            <a:ext cx="7840841" cy="4276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Management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943225"/>
            <a:ext cx="1609725" cy="971550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39752" y="1844824"/>
            <a:ext cx="12961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SCORM Engine</a:t>
            </a:r>
            <a:endParaRPr lang="bg-BG" dirty="0"/>
          </a:p>
        </p:txBody>
      </p:sp>
      <p:cxnSp>
        <p:nvCxnSpPr>
          <p:cNvPr id="5" name="Straight Connector 4"/>
          <p:cNvCxnSpPr>
            <a:stCxn id="2" idx="2"/>
            <a:endCxn id="1026" idx="3"/>
          </p:cNvCxnSpPr>
          <p:nvPr/>
        </p:nvCxnSpPr>
        <p:spPr>
          <a:xfrm>
            <a:off x="2987824" y="2492896"/>
            <a:ext cx="1584177" cy="450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915539" y="1844824"/>
            <a:ext cx="12961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</a:t>
            </a:r>
          </a:p>
          <a:p>
            <a:pPr algn="ctr"/>
            <a:r>
              <a:rPr lang="en-US" dirty="0" smtClean="0"/>
              <a:t>Engine</a:t>
            </a:r>
            <a:endParaRPr lang="bg-BG" dirty="0"/>
          </a:p>
        </p:txBody>
      </p:sp>
      <p:cxnSp>
        <p:nvCxnSpPr>
          <p:cNvPr id="32" name="Straight Connector 31"/>
          <p:cNvCxnSpPr>
            <a:stCxn id="31" idx="2"/>
            <a:endCxn id="1026" idx="3"/>
          </p:cNvCxnSpPr>
          <p:nvPr/>
        </p:nvCxnSpPr>
        <p:spPr>
          <a:xfrm>
            <a:off x="4563611" y="2492896"/>
            <a:ext cx="8390" cy="450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311499" y="2985078"/>
            <a:ext cx="2056506" cy="875970"/>
            <a:chOff x="4283968" y="602707"/>
            <a:chExt cx="2056506" cy="875970"/>
          </a:xfrm>
        </p:grpSpPr>
        <p:sp>
          <p:nvSpPr>
            <p:cNvPr id="6" name="Rectangle 5"/>
            <p:cNvSpPr/>
            <p:nvPr/>
          </p:nvSpPr>
          <p:spPr>
            <a:xfrm>
              <a:off x="4283968" y="602707"/>
              <a:ext cx="2056506" cy="87597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endParaRPr lang="bg-BG" sz="1400" dirty="0"/>
            </a:p>
          </p:txBody>
        </p:sp>
        <p:sp>
          <p:nvSpPr>
            <p:cNvPr id="7" name="Smiley Face 6"/>
            <p:cNvSpPr/>
            <p:nvPr/>
          </p:nvSpPr>
          <p:spPr>
            <a:xfrm>
              <a:off x="4563611" y="739789"/>
              <a:ext cx="368429" cy="377174"/>
            </a:xfrm>
            <a:prstGeom prst="smileyFac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8" name="Smiley Face 37"/>
            <p:cNvSpPr/>
            <p:nvPr/>
          </p:nvSpPr>
          <p:spPr>
            <a:xfrm>
              <a:off x="5511875" y="739789"/>
              <a:ext cx="368429" cy="377174"/>
            </a:xfrm>
            <a:prstGeom prst="smileyFac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63745" y="1192976"/>
              <a:ext cx="7681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Evaluator</a:t>
              </a:r>
              <a:endParaRPr lang="bg-BG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79579" y="1201678"/>
              <a:ext cx="11608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bg-BG"/>
              </a:defPPr>
              <a:lvl1pPr>
                <a:defRPr sz="1200"/>
              </a:lvl1pPr>
            </a:lstStyle>
            <a:p>
              <a:r>
                <a:rPr lang="en-US" dirty="0"/>
                <a:t>Fraud Detector</a:t>
              </a:r>
              <a:endParaRPr lang="bg-BG" dirty="0"/>
            </a:p>
          </p:txBody>
        </p:sp>
      </p:grpSp>
      <p:cxnSp>
        <p:nvCxnSpPr>
          <p:cNvPr id="41" name="Straight Connector 40"/>
          <p:cNvCxnSpPr>
            <a:stCxn id="6" idx="3"/>
            <a:endCxn id="1026" idx="2"/>
          </p:cNvCxnSpPr>
          <p:nvPr/>
        </p:nvCxnSpPr>
        <p:spPr>
          <a:xfrm>
            <a:off x="3368005" y="3423063"/>
            <a:ext cx="399133" cy="593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508104" y="1844824"/>
            <a:ext cx="12961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</a:t>
            </a:r>
          </a:p>
          <a:p>
            <a:pPr algn="ctr"/>
            <a:r>
              <a:rPr lang="en-US" dirty="0" smtClean="0"/>
              <a:t>Engine</a:t>
            </a:r>
            <a:endParaRPr lang="bg-BG" dirty="0"/>
          </a:p>
        </p:txBody>
      </p:sp>
      <p:cxnSp>
        <p:nvCxnSpPr>
          <p:cNvPr id="17" name="Straight Connector 16"/>
          <p:cNvCxnSpPr>
            <a:stCxn id="16" idx="2"/>
            <a:endCxn id="1026" idx="3"/>
          </p:cNvCxnSpPr>
          <p:nvPr/>
        </p:nvCxnSpPr>
        <p:spPr>
          <a:xfrm flipH="1">
            <a:off x="4572001" y="2492896"/>
            <a:ext cx="1584175" cy="450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574968" y="3074476"/>
            <a:ext cx="1381407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Registration Services</a:t>
            </a:r>
            <a:endParaRPr lang="bg-BG" dirty="0"/>
          </a:p>
        </p:txBody>
      </p:sp>
      <p:cxnSp>
        <p:nvCxnSpPr>
          <p:cNvPr id="22" name="Straight Connector 21"/>
          <p:cNvCxnSpPr>
            <a:stCxn id="21" idx="1"/>
            <a:endCxn id="1026" idx="0"/>
          </p:cNvCxnSpPr>
          <p:nvPr/>
        </p:nvCxnSpPr>
        <p:spPr>
          <a:xfrm flipH="1">
            <a:off x="5376863" y="3398512"/>
            <a:ext cx="1198105" cy="30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574968" y="4221088"/>
            <a:ext cx="145341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Management</a:t>
            </a:r>
            <a:endParaRPr lang="bg-BG" dirty="0"/>
          </a:p>
        </p:txBody>
      </p:sp>
      <p:cxnSp>
        <p:nvCxnSpPr>
          <p:cNvPr id="25" name="Straight Connector 24"/>
          <p:cNvCxnSpPr>
            <a:stCxn id="23" idx="1"/>
            <a:endCxn id="1026" idx="1"/>
          </p:cNvCxnSpPr>
          <p:nvPr/>
        </p:nvCxnSpPr>
        <p:spPr>
          <a:xfrm flipH="1" flipV="1">
            <a:off x="4572001" y="3914775"/>
            <a:ext cx="2002967" cy="6303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480401" y="4344125"/>
            <a:ext cx="1453416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Management</a:t>
            </a:r>
            <a:endParaRPr lang="bg-BG" dirty="0"/>
          </a:p>
        </p:txBody>
      </p:sp>
      <p:cxnSp>
        <p:nvCxnSpPr>
          <p:cNvPr id="26" name="Straight Connector 25"/>
          <p:cNvCxnSpPr>
            <a:stCxn id="1026" idx="1"/>
            <a:endCxn id="24" idx="3"/>
          </p:cNvCxnSpPr>
          <p:nvPr/>
        </p:nvCxnSpPr>
        <p:spPr>
          <a:xfrm flipH="1">
            <a:off x="2933817" y="3914775"/>
            <a:ext cx="1638184" cy="75338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9" name="Rectangular Callout 28"/>
          <p:cNvSpPr/>
          <p:nvPr/>
        </p:nvSpPr>
        <p:spPr>
          <a:xfrm>
            <a:off x="3960416" y="4373723"/>
            <a:ext cx="3650704" cy="2304256"/>
          </a:xfrm>
          <a:prstGeom prst="wedgeRectCallout">
            <a:avLst>
              <a:gd name="adj1" fmla="val -84208"/>
              <a:gd name="adj2" fmla="val -399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Centralized user management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Used by 11 systems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Support LDAP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Integrated with the University BIS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Running from 2005 year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Has more than 8700 active accounts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18718" y="499809"/>
            <a:ext cx="5996804" cy="4536504"/>
            <a:chOff x="1959572" y="548680"/>
            <a:chExt cx="5996804" cy="4536504"/>
          </a:xfrm>
        </p:grpSpPr>
        <p:sp>
          <p:nvSpPr>
            <p:cNvPr id="30" name="Rectangular Callout 29"/>
            <p:cNvSpPr/>
            <p:nvPr/>
          </p:nvSpPr>
          <p:spPr>
            <a:xfrm>
              <a:off x="1959572" y="548680"/>
              <a:ext cx="5996804" cy="4536504"/>
            </a:xfrm>
            <a:prstGeom prst="wedgeRectCallout">
              <a:avLst>
                <a:gd name="adj1" fmla="val -60920"/>
                <a:gd name="adj2" fmla="val 36935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marL="285750" indent="-285750">
                <a:buFont typeface="Arial" pitchFamily="34" charset="0"/>
                <a:buChar char="•"/>
              </a:pPr>
              <a:endParaRPr lang="en-US" dirty="0" smtClean="0"/>
            </a:p>
          </p:txBody>
        </p:sp>
        <p:pic>
          <p:nvPicPr>
            <p:cNvPr id="33" name="Picture 32" descr="https://projects.uni-plovdiv.net/attachments/download/17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694481"/>
              <a:ext cx="5832648" cy="428162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" name="Picture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3451" y="1130987"/>
            <a:ext cx="7416824" cy="490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8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iTalc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943225"/>
            <a:ext cx="1609725" cy="971550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39752" y="1844824"/>
            <a:ext cx="12961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SCORM Engine</a:t>
            </a:r>
            <a:endParaRPr lang="bg-BG" dirty="0"/>
          </a:p>
        </p:txBody>
      </p:sp>
      <p:cxnSp>
        <p:nvCxnSpPr>
          <p:cNvPr id="5" name="Straight Connector 4"/>
          <p:cNvCxnSpPr>
            <a:stCxn id="2" idx="2"/>
            <a:endCxn id="1026" idx="3"/>
          </p:cNvCxnSpPr>
          <p:nvPr/>
        </p:nvCxnSpPr>
        <p:spPr>
          <a:xfrm>
            <a:off x="2987824" y="2492896"/>
            <a:ext cx="1584177" cy="450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915539" y="1844824"/>
            <a:ext cx="12961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</a:t>
            </a:r>
          </a:p>
          <a:p>
            <a:pPr algn="ctr"/>
            <a:r>
              <a:rPr lang="en-US" dirty="0" smtClean="0"/>
              <a:t>Engine</a:t>
            </a:r>
            <a:endParaRPr lang="bg-BG" dirty="0"/>
          </a:p>
        </p:txBody>
      </p:sp>
      <p:cxnSp>
        <p:nvCxnSpPr>
          <p:cNvPr id="32" name="Straight Connector 31"/>
          <p:cNvCxnSpPr>
            <a:stCxn id="31" idx="2"/>
            <a:endCxn id="1026" idx="3"/>
          </p:cNvCxnSpPr>
          <p:nvPr/>
        </p:nvCxnSpPr>
        <p:spPr>
          <a:xfrm>
            <a:off x="4563611" y="2492896"/>
            <a:ext cx="8390" cy="450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311499" y="2985078"/>
            <a:ext cx="2056506" cy="875970"/>
            <a:chOff x="4283968" y="602707"/>
            <a:chExt cx="2056506" cy="875970"/>
          </a:xfrm>
        </p:grpSpPr>
        <p:sp>
          <p:nvSpPr>
            <p:cNvPr id="6" name="Rectangle 5"/>
            <p:cNvSpPr/>
            <p:nvPr/>
          </p:nvSpPr>
          <p:spPr>
            <a:xfrm>
              <a:off x="4283968" y="602707"/>
              <a:ext cx="2056506" cy="87597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endParaRPr lang="bg-BG" sz="1400" dirty="0"/>
            </a:p>
          </p:txBody>
        </p:sp>
        <p:sp>
          <p:nvSpPr>
            <p:cNvPr id="7" name="Smiley Face 6"/>
            <p:cNvSpPr/>
            <p:nvPr/>
          </p:nvSpPr>
          <p:spPr>
            <a:xfrm>
              <a:off x="4563611" y="739789"/>
              <a:ext cx="368429" cy="377174"/>
            </a:xfrm>
            <a:prstGeom prst="smileyFac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8" name="Smiley Face 37"/>
            <p:cNvSpPr/>
            <p:nvPr/>
          </p:nvSpPr>
          <p:spPr>
            <a:xfrm>
              <a:off x="5511875" y="739789"/>
              <a:ext cx="368429" cy="377174"/>
            </a:xfrm>
            <a:prstGeom prst="smileyFac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63745" y="1192976"/>
              <a:ext cx="7681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Evaluator</a:t>
              </a:r>
              <a:endParaRPr lang="bg-BG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79579" y="1201678"/>
              <a:ext cx="11608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bg-BG"/>
              </a:defPPr>
              <a:lvl1pPr>
                <a:defRPr sz="1200"/>
              </a:lvl1pPr>
            </a:lstStyle>
            <a:p>
              <a:r>
                <a:rPr lang="en-US" dirty="0"/>
                <a:t>Fraud Detector</a:t>
              </a:r>
              <a:endParaRPr lang="bg-BG" dirty="0"/>
            </a:p>
          </p:txBody>
        </p:sp>
      </p:grpSp>
      <p:cxnSp>
        <p:nvCxnSpPr>
          <p:cNvPr id="41" name="Straight Connector 40"/>
          <p:cNvCxnSpPr>
            <a:stCxn id="6" idx="3"/>
            <a:endCxn id="1026" idx="2"/>
          </p:cNvCxnSpPr>
          <p:nvPr/>
        </p:nvCxnSpPr>
        <p:spPr>
          <a:xfrm>
            <a:off x="3368005" y="3423063"/>
            <a:ext cx="399133" cy="593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508104" y="1844824"/>
            <a:ext cx="12961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</a:t>
            </a:r>
          </a:p>
          <a:p>
            <a:pPr algn="ctr"/>
            <a:r>
              <a:rPr lang="en-US" dirty="0" smtClean="0"/>
              <a:t>Engine</a:t>
            </a:r>
            <a:endParaRPr lang="bg-BG" dirty="0"/>
          </a:p>
        </p:txBody>
      </p:sp>
      <p:cxnSp>
        <p:nvCxnSpPr>
          <p:cNvPr id="17" name="Straight Connector 16"/>
          <p:cNvCxnSpPr>
            <a:stCxn id="16" idx="2"/>
            <a:endCxn id="1026" idx="3"/>
          </p:cNvCxnSpPr>
          <p:nvPr/>
        </p:nvCxnSpPr>
        <p:spPr>
          <a:xfrm flipH="1">
            <a:off x="4572001" y="2492896"/>
            <a:ext cx="1584175" cy="450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574968" y="3074476"/>
            <a:ext cx="1381407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Registration Services</a:t>
            </a:r>
            <a:endParaRPr lang="bg-BG" dirty="0"/>
          </a:p>
        </p:txBody>
      </p:sp>
      <p:cxnSp>
        <p:nvCxnSpPr>
          <p:cNvPr id="22" name="Straight Connector 21"/>
          <p:cNvCxnSpPr>
            <a:stCxn id="21" idx="1"/>
            <a:endCxn id="1026" idx="0"/>
          </p:cNvCxnSpPr>
          <p:nvPr/>
        </p:nvCxnSpPr>
        <p:spPr>
          <a:xfrm flipH="1">
            <a:off x="5376863" y="3398512"/>
            <a:ext cx="1198105" cy="30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574968" y="4221088"/>
            <a:ext cx="145341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Management</a:t>
            </a:r>
            <a:endParaRPr lang="bg-BG" dirty="0"/>
          </a:p>
        </p:txBody>
      </p:sp>
      <p:cxnSp>
        <p:nvCxnSpPr>
          <p:cNvPr id="25" name="Straight Connector 24"/>
          <p:cNvCxnSpPr>
            <a:stCxn id="23" idx="1"/>
            <a:endCxn id="1026" idx="1"/>
          </p:cNvCxnSpPr>
          <p:nvPr/>
        </p:nvCxnSpPr>
        <p:spPr>
          <a:xfrm flipH="1" flipV="1">
            <a:off x="4572001" y="3914775"/>
            <a:ext cx="2002967" cy="6303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480401" y="4344125"/>
            <a:ext cx="1453416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Management</a:t>
            </a:r>
            <a:endParaRPr lang="bg-BG" dirty="0"/>
          </a:p>
        </p:txBody>
      </p:sp>
      <p:cxnSp>
        <p:nvCxnSpPr>
          <p:cNvPr id="26" name="Straight Connector 25"/>
          <p:cNvCxnSpPr>
            <a:stCxn id="1026" idx="1"/>
            <a:endCxn id="24" idx="3"/>
          </p:cNvCxnSpPr>
          <p:nvPr/>
        </p:nvCxnSpPr>
        <p:spPr>
          <a:xfrm flipH="1">
            <a:off x="2933817" y="3914775"/>
            <a:ext cx="1638184" cy="75338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074" name="Picture 2" descr="iTALC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191001" y="434412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>
            <a:stCxn id="1026" idx="1"/>
            <a:endCxn id="3074" idx="0"/>
          </p:cNvCxnSpPr>
          <p:nvPr/>
        </p:nvCxnSpPr>
        <p:spPr>
          <a:xfrm>
            <a:off x="4572001" y="3914775"/>
            <a:ext cx="0" cy="4293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ular Callout 35"/>
          <p:cNvSpPr/>
          <p:nvPr/>
        </p:nvSpPr>
        <p:spPr>
          <a:xfrm>
            <a:off x="5364088" y="3310746"/>
            <a:ext cx="3650704" cy="2710541"/>
          </a:xfrm>
          <a:prstGeom prst="wedgeRectCallout">
            <a:avLst>
              <a:gd name="adj1" fmla="val -65483"/>
              <a:gd name="adj2" fmla="val 646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iTALC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Allows view and control of remote computers in LAN in several ways.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is free!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is </a:t>
            </a:r>
            <a:r>
              <a:rPr lang="en-US" dirty="0" err="1" smtClean="0"/>
              <a:t>opensource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Supports Windows and Linux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 be used in mixed environment</a:t>
            </a:r>
          </a:p>
        </p:txBody>
      </p:sp>
      <p:pic>
        <p:nvPicPr>
          <p:cNvPr id="37" name="Picture 4" descr="http://italc.sourceforge.net/screenshots/italc-1.0.0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1" t="11011"/>
          <a:stretch/>
        </p:blipFill>
        <p:spPr bwMode="auto">
          <a:xfrm>
            <a:off x="2051720" y="97181"/>
            <a:ext cx="5713792" cy="65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2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153</TotalTime>
  <Words>483</Words>
  <Application>Microsoft Office PowerPoint</Application>
  <PresentationFormat>On-screen Show (4:3)</PresentationFormat>
  <Paragraphs>182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MSc Education Supporting Infrastructure</vt:lpstr>
      <vt:lpstr>The core</vt:lpstr>
      <vt:lpstr>SCORM Engine</vt:lpstr>
      <vt:lpstr>Test Engine</vt:lpstr>
      <vt:lpstr>Event Engine</vt:lpstr>
      <vt:lpstr>Registration Services</vt:lpstr>
      <vt:lpstr>Project Management</vt:lpstr>
      <vt:lpstr>User Management</vt:lpstr>
      <vt:lpstr>iTalc</vt:lpstr>
      <vt:lpstr>University BIS Integration</vt:lpstr>
      <vt:lpstr>MSc Education Supporting Infrastructure</vt:lpstr>
      <vt:lpstr>Next Level</vt:lpstr>
    </vt:vector>
  </TitlesOfParts>
  <Company>ISY Intellect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 Education Supporting Infrastructure</dc:title>
  <dc:creator>Emil Doychev</dc:creator>
  <cp:lastModifiedBy>Emil Doychev</cp:lastModifiedBy>
  <cp:revision>18</cp:revision>
  <dcterms:created xsi:type="dcterms:W3CDTF">2013-08-29T18:11:56Z</dcterms:created>
  <dcterms:modified xsi:type="dcterms:W3CDTF">2013-08-29T20:45:35Z</dcterms:modified>
</cp:coreProperties>
</file>